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4" r:id="rId4"/>
    <p:sldId id="273" r:id="rId5"/>
    <p:sldId id="267" r:id="rId6"/>
    <p:sldId id="266" r:id="rId7"/>
    <p:sldId id="268" r:id="rId8"/>
    <p:sldId id="270" r:id="rId9"/>
    <p:sldId id="271" r:id="rId10"/>
    <p:sldId id="275" r:id="rId11"/>
    <p:sldId id="269" r:id="rId12"/>
    <p:sldId id="260" r:id="rId13"/>
    <p:sldId id="262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AAE7C-2B1E-4E22-9299-82A95BD01EA8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96117-1534-401D-988B-082D0B792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5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96117-1534-401D-988B-082D0B792D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2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A4AC-62F3-46FA-B5B0-A4C02B9FBF62}" type="datetime1">
              <a:rPr lang="en-US" smtClean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2BDC-CB2A-4745-A08D-F8C6DA9B49DF}" type="datetime1">
              <a:rPr lang="en-US" smtClean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FE3D-A7AA-4A22-8FF0-09EF32417655}" type="datetime1">
              <a:rPr lang="en-US" smtClean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B107-DE6B-43A8-98DE-8F8DADF1D276}" type="datetime1">
              <a:rPr lang="en-US" smtClean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8F8D-DAE6-4DCA-A378-C9A65932AA16}" type="datetime1">
              <a:rPr lang="en-US" smtClean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5230-608D-4A68-8690-2A545AB633E0}" type="datetime1">
              <a:rPr lang="en-US" smtClean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E15F-DB06-49C5-B1D0-10E50BCFAE68}" type="datetime1">
              <a:rPr lang="en-US" smtClean="0"/>
              <a:t>12/9/2016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C862-0626-4FF6-9091-3ABDFB97AA90}" type="datetime1">
              <a:rPr lang="en-US" smtClean="0"/>
              <a:t>12/9/2016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E177-345C-44B3-8AF4-2B67EAAFA638}" type="datetime1">
              <a:rPr lang="en-US" smtClean="0"/>
              <a:t>12/9/2016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419C6BD-1C6E-44BD-8359-CCA47B315A8B}" type="datetime1">
              <a:rPr lang="en-US" smtClean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4AB2-16FC-455E-BEB8-F144D8445396}" type="datetime1">
              <a:rPr lang="en-US" smtClean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C43223-C64E-4480-9741-D886B7E2E4AA}" type="datetime1">
              <a:rPr lang="en-US" smtClean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inc.uk.com/wp-content/uploads/2012/05/shell-eco-marathon-day-4-2012-5-19-8-20-38.jpg" TargetMode="External"/><Relationship Id="rId3" Type="http://schemas.openxmlformats.org/officeDocument/2006/relationships/hyperlink" Target="http://photos.prnewswire.com/prnvar/20120917/MM76045LOGO?max=1600" TargetMode="External"/><Relationship Id="rId7" Type="http://schemas.openxmlformats.org/officeDocument/2006/relationships/hyperlink" Target="http://www.shell.com/energy-and-innovation/shell-ecomarathon/about.html" TargetMode="External"/><Relationship Id="rId2" Type="http://schemas.openxmlformats.org/officeDocument/2006/relationships/hyperlink" Target="http://www.shell.com/energy-and-innovation/shell-ecomarathon/asia/news-and-highlights/_jcr_content/pagePromo/image.img.1000.jpeg/1456915443294/shell-eco-marathon-2015-track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ventindustrynews.co.uk/wp-content/uploads/2015/06/SEM-Asia-2014-Track-Photo-2.jpg" TargetMode="External"/><Relationship Id="rId5" Type="http://schemas.openxmlformats.org/officeDocument/2006/relationships/hyperlink" Target="http://shellecomarathon.newsweaver.co.uk/files/1/31964/56654/5550191/83924f8fcc9b533967d2e880/sem_newsweaver_header_asia_banner2_v1_0.jpg" TargetMode="External"/><Relationship Id="rId4" Type="http://schemas.openxmlformats.org/officeDocument/2006/relationships/hyperlink" Target="http://img.cdn2.vietnamnet.vn/Images/english/2015/02/13/16/20150213164336-eco-marathon.jpg" TargetMode="External"/><Relationship Id="rId9" Type="http://schemas.openxmlformats.org/officeDocument/2006/relationships/hyperlink" Target="https://www.google.com/search?q=raspberry+pi+screen+with+gauges&amp;espv=2&amp;biw=1366&amp;bih=667&amp;source=lnms&amp;tbm=isch&amp;sa=X&amp;ved=0ahUKEwi-4JPcgpbPAhWD6RQKHVd8Cw4Q_AUIBygC#imgrc=2LGikGzqZvVxPM%3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1428278"/>
            <a:ext cx="10058400" cy="140160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Shell Eco Marathon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966224"/>
            <a:ext cx="10058400" cy="1143000"/>
          </a:xfrm>
        </p:spPr>
        <p:txBody>
          <a:bodyPr/>
          <a:lstStyle/>
          <a:p>
            <a:pPr algn="r"/>
            <a:r>
              <a:rPr lang="en-US" dirty="0" smtClean="0"/>
              <a:t>Prepared BY: Mohammed Hallawa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51" y="3334725"/>
            <a:ext cx="1913207" cy="17744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3299981165"/>
              </p:ext>
            </p:extLst>
          </p:nvPr>
        </p:nvGraphicFramePr>
        <p:xfrm>
          <a:off x="2031480" y="163938"/>
          <a:ext cx="8014039" cy="31447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5109">
                  <a:extLst>
                    <a:ext uri="{9D8B030D-6E8A-4147-A177-3AD203B41FA5}">
                      <a16:colId xmlns="" xmlns:a16="http://schemas.microsoft.com/office/drawing/2014/main" val="1084013732"/>
                    </a:ext>
                  </a:extLst>
                </a:gridCol>
                <a:gridCol w="653041">
                  <a:extLst>
                    <a:ext uri="{9D8B030D-6E8A-4147-A177-3AD203B41FA5}">
                      <a16:colId xmlns="" xmlns:a16="http://schemas.microsoft.com/office/drawing/2014/main" val="1017752913"/>
                    </a:ext>
                  </a:extLst>
                </a:gridCol>
                <a:gridCol w="1165109">
                  <a:extLst>
                    <a:ext uri="{9D8B030D-6E8A-4147-A177-3AD203B41FA5}">
                      <a16:colId xmlns="" xmlns:a16="http://schemas.microsoft.com/office/drawing/2014/main" val="2637736689"/>
                    </a:ext>
                  </a:extLst>
                </a:gridCol>
                <a:gridCol w="1146060">
                  <a:extLst>
                    <a:ext uri="{9D8B030D-6E8A-4147-A177-3AD203B41FA5}">
                      <a16:colId xmlns="" xmlns:a16="http://schemas.microsoft.com/office/drawing/2014/main" val="3220764216"/>
                    </a:ext>
                  </a:extLst>
                </a:gridCol>
                <a:gridCol w="1942360">
                  <a:extLst>
                    <a:ext uri="{9D8B030D-6E8A-4147-A177-3AD203B41FA5}">
                      <a16:colId xmlns="" xmlns:a16="http://schemas.microsoft.com/office/drawing/2014/main" val="1291749037"/>
                    </a:ext>
                  </a:extLst>
                </a:gridCol>
                <a:gridCol w="1942360">
                  <a:extLst>
                    <a:ext uri="{9D8B030D-6E8A-4147-A177-3AD203B41FA5}">
                      <a16:colId xmlns="" xmlns:a16="http://schemas.microsoft.com/office/drawing/2014/main" val="1419930396"/>
                    </a:ext>
                  </a:extLst>
                </a:gridCol>
              </a:tblGrid>
              <a:tr h="1821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Criteria </a:t>
                      </a:r>
                    </a:p>
                  </a:txBody>
                  <a:tcPr marL="50123" marR="50123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Weight</a:t>
                      </a:r>
                    </a:p>
                  </a:txBody>
                  <a:tcPr marL="50123" marR="50123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Transmission type</a:t>
                      </a:r>
                    </a:p>
                  </a:txBody>
                  <a:tcPr marL="50123" marR="5012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4461840"/>
                  </a:ext>
                </a:extLst>
              </a:tr>
              <a:tr h="560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Continuously Variable transmission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 speed transmission </a:t>
                      </a:r>
                      <a:endParaRPr lang="en-US" sz="1300">
                        <a:effectLst/>
                      </a:endParaRP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5 speed manual transmission </a:t>
                      </a:r>
                      <a:endParaRPr lang="en-US" sz="1300">
                        <a:effectLst/>
                      </a:endParaRP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 gear transmission (neutral/reverse/forward)</a:t>
                      </a:r>
                    </a:p>
                  </a:txBody>
                  <a:tcPr marL="50123" marR="50123" marT="0" marB="0"/>
                </a:tc>
                <a:extLst>
                  <a:ext uri="{0D108BD9-81ED-4DB2-BD59-A6C34878D82A}">
                    <a16:rowId xmlns="" xmlns:a16="http://schemas.microsoft.com/office/drawing/2014/main" val="1263911552"/>
                  </a:ext>
                </a:extLst>
              </a:tr>
              <a:tr h="224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Mass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0.286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20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10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20</a:t>
                      </a:r>
                    </a:p>
                  </a:txBody>
                  <a:tcPr marL="50123" marR="50123" marT="0" marB="0"/>
                </a:tc>
                <a:extLst>
                  <a:ext uri="{0D108BD9-81ED-4DB2-BD59-A6C34878D82A}">
                    <a16:rowId xmlns="" xmlns:a16="http://schemas.microsoft.com/office/drawing/2014/main" val="606126995"/>
                  </a:ext>
                </a:extLst>
              </a:tr>
              <a:tr h="224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Cost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0.190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30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15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20</a:t>
                      </a:r>
                    </a:p>
                  </a:txBody>
                  <a:tcPr marL="50123" marR="50123" marT="0" marB="0"/>
                </a:tc>
                <a:extLst>
                  <a:ext uri="{0D108BD9-81ED-4DB2-BD59-A6C34878D82A}">
                    <a16:rowId xmlns="" xmlns:a16="http://schemas.microsoft.com/office/drawing/2014/main" val="839692243"/>
                  </a:ext>
                </a:extLst>
              </a:tr>
              <a:tr h="448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Operation difficulty </a:t>
                      </a:r>
                      <a:endParaRPr lang="en-US" sz="1300">
                        <a:effectLst/>
                      </a:endParaRP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0.048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40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5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15</a:t>
                      </a:r>
                    </a:p>
                  </a:txBody>
                  <a:tcPr marL="50123" marR="50123" marT="0" marB="0"/>
                </a:tc>
                <a:extLst>
                  <a:ext uri="{0D108BD9-81ED-4DB2-BD59-A6C34878D82A}">
                    <a16:rowId xmlns="" xmlns:a16="http://schemas.microsoft.com/office/drawing/2014/main" val="3156937737"/>
                  </a:ext>
                </a:extLst>
              </a:tr>
              <a:tr h="448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Installation difficulty </a:t>
                      </a:r>
                      <a:endParaRPr lang="en-US" sz="1300">
                        <a:effectLst/>
                      </a:endParaRP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0.048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25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20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25</a:t>
                      </a:r>
                    </a:p>
                  </a:txBody>
                  <a:tcPr marL="50123" marR="50123" marT="0" marB="0"/>
                </a:tc>
                <a:extLst>
                  <a:ext uri="{0D108BD9-81ED-4DB2-BD59-A6C34878D82A}">
                    <a16:rowId xmlns="" xmlns:a16="http://schemas.microsoft.com/office/drawing/2014/main" val="1483304365"/>
                  </a:ext>
                </a:extLst>
              </a:tr>
              <a:tr h="224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Reliability </a:t>
                      </a:r>
                      <a:endParaRPr lang="en-US" sz="1300">
                        <a:effectLst/>
                      </a:endParaRP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0.143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25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25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20</a:t>
                      </a:r>
                    </a:p>
                  </a:txBody>
                  <a:tcPr marL="50123" marR="50123" marT="0" marB="0"/>
                </a:tc>
                <a:extLst>
                  <a:ext uri="{0D108BD9-81ED-4DB2-BD59-A6C34878D82A}">
                    <a16:rowId xmlns="" xmlns:a16="http://schemas.microsoft.com/office/drawing/2014/main" val="2886423894"/>
                  </a:ext>
                </a:extLst>
              </a:tr>
              <a:tr h="224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Durability </a:t>
                      </a:r>
                      <a:endParaRPr lang="en-US" sz="1300">
                        <a:effectLst/>
                      </a:endParaRP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0.048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25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25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25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25</a:t>
                      </a:r>
                    </a:p>
                  </a:txBody>
                  <a:tcPr marL="50123" marR="50123" marT="0" marB="0"/>
                </a:tc>
                <a:extLst>
                  <a:ext uri="{0D108BD9-81ED-4DB2-BD59-A6C34878D82A}">
                    <a16:rowId xmlns="" xmlns:a16="http://schemas.microsoft.com/office/drawing/2014/main" val="3067158566"/>
                  </a:ext>
                </a:extLst>
              </a:tr>
              <a:tr h="336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Fuel efficiency </a:t>
                      </a:r>
                      <a:endParaRPr lang="en-US" sz="1300">
                        <a:effectLst/>
                      </a:endParaRP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0.238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20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10</a:t>
                      </a:r>
                    </a:p>
                  </a:txBody>
                  <a:tcPr marL="50123" marR="50123" marT="0" marB="0"/>
                </a:tc>
                <a:extLst>
                  <a:ext uri="{0D108BD9-81ED-4DB2-BD59-A6C34878D82A}">
                    <a16:rowId xmlns="" xmlns:a16="http://schemas.microsoft.com/office/drawing/2014/main" val="1894676641"/>
                  </a:ext>
                </a:extLst>
              </a:tr>
              <a:tr h="224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Total weight </a:t>
                      </a:r>
                      <a:endParaRPr lang="en-US" sz="1300">
                        <a:effectLst/>
                      </a:endParaRP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27.645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</a:rPr>
                        <a:t>34.56</a:t>
                      </a:r>
                      <a:endParaRPr lang="en-US" sz="13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20</a:t>
                      </a:r>
                    </a:p>
                  </a:txBody>
                  <a:tcPr marL="50123" marR="501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17.86</a:t>
                      </a:r>
                    </a:p>
                  </a:txBody>
                  <a:tcPr marL="50123" marR="50123" marT="0" marB="0"/>
                </a:tc>
                <a:extLst>
                  <a:ext uri="{0D108BD9-81ED-4DB2-BD59-A6C34878D82A}">
                    <a16:rowId xmlns="" xmlns:a16="http://schemas.microsoft.com/office/drawing/2014/main" val="2373781080"/>
                  </a:ext>
                </a:extLst>
              </a:tr>
            </a:tbl>
          </a:graphicData>
        </a:graphic>
      </p:graphicFrame>
      <p:graphicFrame>
        <p:nvGraphicFramePr>
          <p:cNvPr id="5" name="Table 34"/>
          <p:cNvGraphicFramePr/>
          <p:nvPr>
            <p:extLst>
              <p:ext uri="{D42A27DB-BD31-4B8C-83A1-F6EECF244321}">
                <p14:modId xmlns:p14="http://schemas.microsoft.com/office/powerpoint/2010/main" val="1331927738"/>
              </p:ext>
            </p:extLst>
          </p:nvPr>
        </p:nvGraphicFramePr>
        <p:xfrm>
          <a:off x="1703997" y="3689535"/>
          <a:ext cx="8740769" cy="2474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224">
                  <a:extLst>
                    <a:ext uri="{9D8B030D-6E8A-4147-A177-3AD203B41FA5}">
                      <a16:colId xmlns="" xmlns:a16="http://schemas.microsoft.com/office/drawing/2014/main" val="2153121234"/>
                    </a:ext>
                  </a:extLst>
                </a:gridCol>
                <a:gridCol w="2036876">
                  <a:extLst>
                    <a:ext uri="{9D8B030D-6E8A-4147-A177-3AD203B41FA5}">
                      <a16:colId xmlns="" xmlns:a16="http://schemas.microsoft.com/office/drawing/2014/main" val="3117006592"/>
                    </a:ext>
                  </a:extLst>
                </a:gridCol>
                <a:gridCol w="949224">
                  <a:extLst>
                    <a:ext uri="{9D8B030D-6E8A-4147-A177-3AD203B41FA5}">
                      <a16:colId xmlns="" xmlns:a16="http://schemas.microsoft.com/office/drawing/2014/main" val="4176789308"/>
                    </a:ext>
                  </a:extLst>
                </a:gridCol>
                <a:gridCol w="1285408">
                  <a:extLst>
                    <a:ext uri="{9D8B030D-6E8A-4147-A177-3AD203B41FA5}">
                      <a16:colId xmlns="" xmlns:a16="http://schemas.microsoft.com/office/drawing/2014/main" val="2126048377"/>
                    </a:ext>
                  </a:extLst>
                </a:gridCol>
                <a:gridCol w="1404060">
                  <a:extLst>
                    <a:ext uri="{9D8B030D-6E8A-4147-A177-3AD203B41FA5}">
                      <a16:colId xmlns="" xmlns:a16="http://schemas.microsoft.com/office/drawing/2014/main" val="1409928668"/>
                    </a:ext>
                  </a:extLst>
                </a:gridCol>
                <a:gridCol w="1166753">
                  <a:extLst>
                    <a:ext uri="{9D8B030D-6E8A-4147-A177-3AD203B41FA5}">
                      <a16:colId xmlns="" xmlns:a16="http://schemas.microsoft.com/office/drawing/2014/main" val="1720335868"/>
                    </a:ext>
                  </a:extLst>
                </a:gridCol>
                <a:gridCol w="949224">
                  <a:extLst>
                    <a:ext uri="{9D8B030D-6E8A-4147-A177-3AD203B41FA5}">
                      <a16:colId xmlns="" xmlns:a16="http://schemas.microsoft.com/office/drawing/2014/main" val="1755102436"/>
                    </a:ext>
                  </a:extLst>
                </a:gridCol>
              </a:tblGrid>
              <a:tr h="424514"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Weight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Carbon Fiber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Aluminum (6061)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Balsa Wood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Steel (1018)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484605507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Mass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0.33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2727"/>
                          </a:solidFill>
                          <a:effectLst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545579096"/>
                  </a:ext>
                </a:extLst>
              </a:tr>
              <a:tr h="2724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Cost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0.13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5830378"/>
                  </a:ext>
                </a:extLst>
              </a:tr>
              <a:tr h="41444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Ease of Manufacturing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0.07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202281948"/>
                  </a:ext>
                </a:extLst>
              </a:tr>
              <a:tr h="2724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Reliability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0.20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289527667"/>
                  </a:ext>
                </a:extLst>
              </a:tr>
              <a:tr h="2724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Safety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0.27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49772344"/>
                  </a:ext>
                </a:extLst>
              </a:tr>
              <a:tr h="272405"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</a:rPr>
                        <a:t>29.2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24.8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26.3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19.7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399297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062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Final Chosen Concepts.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Table 8"/>
          <p:cNvGraphicFramePr/>
          <p:nvPr>
            <p:extLst>
              <p:ext uri="{D42A27DB-BD31-4B8C-83A1-F6EECF244321}">
                <p14:modId xmlns:p14="http://schemas.microsoft.com/office/powerpoint/2010/main" val="3055936462"/>
              </p:ext>
            </p:extLst>
          </p:nvPr>
        </p:nvGraphicFramePr>
        <p:xfrm>
          <a:off x="2366317" y="1918951"/>
          <a:ext cx="7534141" cy="3952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544">
                  <a:extLst>
                    <a:ext uri="{9D8B030D-6E8A-4147-A177-3AD203B41FA5}">
                      <a16:colId xmlns="" xmlns:a16="http://schemas.microsoft.com/office/drawing/2014/main" val="636748623"/>
                    </a:ext>
                  </a:extLst>
                </a:gridCol>
                <a:gridCol w="5070597">
                  <a:extLst>
                    <a:ext uri="{9D8B030D-6E8A-4147-A177-3AD203B41FA5}">
                      <a16:colId xmlns="" xmlns:a16="http://schemas.microsoft.com/office/drawing/2014/main" val="1707365977"/>
                    </a:ext>
                  </a:extLst>
                </a:gridCol>
              </a:tblGrid>
              <a:tr h="27605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Subsystem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Chosen Concept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883022082"/>
                  </a:ext>
                </a:extLst>
              </a:tr>
              <a:tr h="26742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Engine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Yanmar L70N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245200278"/>
                  </a:ext>
                </a:extLst>
              </a:tr>
              <a:tr h="25879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Transmission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One Speed Transmission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206435911"/>
                  </a:ext>
                </a:extLst>
              </a:tr>
              <a:tr h="5176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Differential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Differential (One Wheel Drive)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32000443"/>
                  </a:ext>
                </a:extLst>
              </a:tr>
              <a:tr h="5176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Body Shell Design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Hybrid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906736980"/>
                  </a:ext>
                </a:extLst>
              </a:tr>
              <a:tr h="5176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Body Shell Material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Carbon Fiber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959600012"/>
                  </a:ext>
                </a:extLst>
              </a:tr>
              <a:tr h="5176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Frame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Replace Aluminum Sheets with Balsa Wood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340696988"/>
                  </a:ext>
                </a:extLst>
              </a:tr>
              <a:tr h="25879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Suspension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Suspension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451000451"/>
                  </a:ext>
                </a:extLst>
              </a:tr>
              <a:tr h="25879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Brake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Hydraulic Brake System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052654292"/>
                  </a:ext>
                </a:extLst>
              </a:tr>
              <a:tr h="5089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Steering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Mechanical Go Kart Steering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825936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58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TIMELINE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89147"/>
            <a:ext cx="10058400" cy="353717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88591" cy="931334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Conclusion and Discussion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49636" y="3885550"/>
            <a:ext cx="7076049" cy="92560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ANY </a:t>
            </a:r>
            <a:r>
              <a:rPr lang="en-US" sz="7200" b="1" dirty="0">
                <a:solidFill>
                  <a:srgbClr val="FF0000"/>
                </a:solidFill>
              </a:rPr>
              <a:t>QUESTIONS ?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1"/>
                </a:solidFill>
              </a:rPr>
              <a:t>References: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u="sng" dirty="0">
                <a:hlinkClick r:id="rId2"/>
              </a:rPr>
              <a:t>http://www.shell.com/energy-and-innovation/shell-ecomarathon/asia/news-and-highlights/_jcr_content/pagePromo/image.img.1000.jpeg/1456915443294/shell-eco-marathon-2015-track.jpeg</a:t>
            </a:r>
            <a:endParaRPr lang="en-US" dirty="0"/>
          </a:p>
          <a:p>
            <a:pPr lvl="0"/>
            <a:r>
              <a:rPr lang="en-US" u="sng" dirty="0">
                <a:hlinkClick r:id="rId3"/>
              </a:rPr>
              <a:t>http://photos.prnewswire.com/prnvar/20120917/MM76045LOGO?max=1600</a:t>
            </a:r>
            <a:endParaRPr lang="en-US" dirty="0"/>
          </a:p>
          <a:p>
            <a:pPr lvl="0"/>
            <a:r>
              <a:rPr lang="en-US" u="sng" dirty="0">
                <a:hlinkClick r:id="rId4"/>
              </a:rPr>
              <a:t>http://img.cdn2.vietnamnet.vn/Images/english/2015/02/13/16/20150213164336-eco-marathon.jpg</a:t>
            </a:r>
            <a:endParaRPr lang="en-US" dirty="0"/>
          </a:p>
          <a:p>
            <a:pPr lvl="0"/>
            <a:r>
              <a:rPr lang="en-US" u="sng" dirty="0">
                <a:hlinkClick r:id="rId5"/>
              </a:rPr>
              <a:t>http://shellecomarathon.newsweaver.co.uk/files/1/31964/56654/5550191/83924f8fcc9b533967d2e880/sem_newsweaver_header_asia_banner2_v1_0.jpg</a:t>
            </a:r>
            <a:endParaRPr lang="en-US" dirty="0"/>
          </a:p>
          <a:p>
            <a:pPr lvl="0"/>
            <a:r>
              <a:rPr lang="en-US" u="sng" dirty="0">
                <a:hlinkClick r:id="rId6"/>
              </a:rPr>
              <a:t>http://www.eventindustrynews.co.uk/wp-content/uploads/2015/06/SEM-Asia-2014-Track-Photo-2.jpg</a:t>
            </a:r>
            <a:endParaRPr lang="en-US" dirty="0"/>
          </a:p>
          <a:p>
            <a:pPr lvl="0"/>
            <a:r>
              <a:rPr lang="en-US" u="sng" dirty="0">
                <a:hlinkClick r:id="rId7"/>
              </a:rPr>
              <a:t>http://www.shell.com/energy-and-innovation/shell-ecomarathon/about.html</a:t>
            </a:r>
            <a:endParaRPr lang="en-US" dirty="0"/>
          </a:p>
          <a:p>
            <a:pPr lvl="0"/>
            <a:r>
              <a:rPr lang="en-US" u="sng" dirty="0">
                <a:hlinkClick r:id="rId8"/>
              </a:rPr>
              <a:t>http://www.zinc.uk.com/wp-content/uploads/2012/05/shell-eco-marathon-day-4-2012-5-19-8-20-38.jpg</a:t>
            </a:r>
            <a:endParaRPr lang="en-US" dirty="0"/>
          </a:p>
          <a:p>
            <a:pPr lvl="0"/>
            <a:r>
              <a:rPr lang="en-US" u="sng" dirty="0">
                <a:hlinkClick r:id="rId9"/>
              </a:rPr>
              <a:t>https://www.google.com/search?q=raspberry+pi+screen+with+gauges&amp;espv=2&amp;biw=1366&amp;bih=667&amp;source=lnms&amp;tbm=isch&amp;sa=X&amp;ved=0ahUKEwi-4JPcgpbPAhWD6RQKHVd8Cw4Q_AUIBygC#imgrc=2LGikGzqZvVxPM%3A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SEM TEAM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720" y="1862668"/>
            <a:ext cx="4937760" cy="4023360"/>
          </a:xfrm>
        </p:spPr>
        <p:txBody>
          <a:bodyPr/>
          <a:lstStyle/>
          <a:p>
            <a:r>
              <a:rPr lang="en-US" b="1" dirty="0" smtClean="0"/>
              <a:t>Team Mentor:		</a:t>
            </a:r>
          </a:p>
          <a:p>
            <a:r>
              <a:rPr lang="en-US" dirty="0" smtClean="0"/>
              <a:t>Dr. Michael Schuller</a:t>
            </a:r>
          </a:p>
          <a:p>
            <a:endParaRPr lang="en-US" dirty="0"/>
          </a:p>
          <a:p>
            <a:r>
              <a:rPr lang="en-US" b="1" dirty="0" smtClean="0"/>
              <a:t>Team Supervisors: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Dr. Ziyad Shafik</a:t>
            </a:r>
          </a:p>
          <a:p>
            <a:r>
              <a:rPr lang="en-US" dirty="0" smtClean="0"/>
              <a:t>Mr. Yasser Al-</a:t>
            </a:r>
            <a:r>
              <a:rPr lang="en-US" dirty="0" err="1" smtClean="0"/>
              <a:t>Hamidi</a:t>
            </a:r>
            <a:r>
              <a:rPr lang="en-US" dirty="0" smtClean="0"/>
              <a:t> </a:t>
            </a:r>
          </a:p>
          <a:p>
            <a:r>
              <a:rPr lang="en-US" dirty="0" smtClean="0"/>
              <a:t>Mr. Muhammad Bin Yousaf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90209" y="1862668"/>
            <a:ext cx="2230620" cy="4023360"/>
          </a:xfrm>
        </p:spPr>
        <p:txBody>
          <a:bodyPr/>
          <a:lstStyle/>
          <a:p>
            <a:r>
              <a:rPr lang="en-US" b="1" dirty="0" smtClean="0"/>
              <a:t>Team Members:</a:t>
            </a:r>
          </a:p>
          <a:p>
            <a:r>
              <a:rPr lang="en-US" sz="1800" dirty="0">
                <a:solidFill>
                  <a:srgbClr val="00B0F0"/>
                </a:solidFill>
              </a:rPr>
              <a:t>Mohammed Hallawa</a:t>
            </a:r>
          </a:p>
          <a:p>
            <a:r>
              <a:rPr lang="en-US" sz="1800" dirty="0"/>
              <a:t>Ahmad Mokahal</a:t>
            </a:r>
          </a:p>
          <a:p>
            <a:r>
              <a:rPr lang="en-US" sz="1800" dirty="0"/>
              <a:t>Mohab Hanbal </a:t>
            </a:r>
          </a:p>
          <a:p>
            <a:r>
              <a:rPr lang="en-US" sz="1800" dirty="0"/>
              <a:t>Tariq Atiyah</a:t>
            </a:r>
          </a:p>
          <a:p>
            <a:r>
              <a:rPr lang="en-US" sz="1800" dirty="0"/>
              <a:t>Doaa Awad</a:t>
            </a:r>
          </a:p>
          <a:p>
            <a:r>
              <a:rPr lang="en-US" sz="1800" dirty="0"/>
              <a:t>Jayson El Turk</a:t>
            </a:r>
          </a:p>
          <a:p>
            <a:r>
              <a:rPr lang="en-US" sz="1800" dirty="0"/>
              <a:t>Mohamed Mohamed </a:t>
            </a:r>
          </a:p>
          <a:p>
            <a:r>
              <a:rPr lang="en-US" sz="1800" dirty="0"/>
              <a:t>Jawad Yammine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4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SEM Singapore Updates/Information</a:t>
            </a:r>
            <a:endParaRPr lang="en-US" sz="5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C00000"/>
                </a:solidFill>
              </a:rPr>
              <a:t>SEM Asia-Singapore at </a:t>
            </a:r>
            <a:r>
              <a:rPr lang="en-US" sz="2200" dirty="0" err="1">
                <a:solidFill>
                  <a:srgbClr val="C00000"/>
                </a:solidFill>
              </a:rPr>
              <a:t>Changi</a:t>
            </a:r>
            <a:r>
              <a:rPr lang="en-US" sz="2200" dirty="0">
                <a:solidFill>
                  <a:srgbClr val="C00000"/>
                </a:solidFill>
              </a:rPr>
              <a:t> Exhibition center from March 16</a:t>
            </a:r>
            <a:r>
              <a:rPr lang="en-US" sz="2200" baseline="30000" dirty="0">
                <a:solidFill>
                  <a:srgbClr val="C00000"/>
                </a:solidFill>
              </a:rPr>
              <a:t>th</a:t>
            </a:r>
            <a:r>
              <a:rPr lang="en-US" sz="2200" dirty="0">
                <a:solidFill>
                  <a:srgbClr val="C00000"/>
                </a:solidFill>
              </a:rPr>
              <a:t> -19</a:t>
            </a:r>
            <a:r>
              <a:rPr lang="en-US" sz="2200" baseline="30000" dirty="0">
                <a:solidFill>
                  <a:srgbClr val="C00000"/>
                </a:solidFill>
              </a:rPr>
              <a:t>th</a:t>
            </a:r>
            <a:r>
              <a:rPr lang="en-US" sz="2200" dirty="0">
                <a:solidFill>
                  <a:srgbClr val="C00000"/>
                </a:solidFill>
              </a:rPr>
              <a:t>, 2017</a:t>
            </a:r>
            <a:r>
              <a:rPr lang="en-US" sz="2200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2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C00000"/>
                </a:solidFill>
              </a:rPr>
              <a:t>Length of track is 12 km (10 laps, 1.2 km each</a:t>
            </a:r>
            <a:r>
              <a:rPr lang="en-US" sz="2200" dirty="0" smtClean="0">
                <a:solidFill>
                  <a:srgbClr val="C00000"/>
                </a:solidFill>
              </a:rPr>
              <a:t>).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2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C00000"/>
                </a:solidFill>
              </a:rPr>
              <a:t>To be completed in 28 minutes. </a:t>
            </a:r>
            <a:endParaRPr lang="en-US" sz="2200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2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C00000"/>
                </a:solidFill>
              </a:rPr>
              <a:t>Urban Category- GTL Diesel</a:t>
            </a:r>
            <a:r>
              <a:rPr lang="en-US" sz="2200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2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C00000"/>
                </a:solidFill>
              </a:rPr>
              <a:t>Sponsors; TAMUQ, </a:t>
            </a:r>
            <a:r>
              <a:rPr lang="en-US" sz="2200" dirty="0" err="1">
                <a:solidFill>
                  <a:srgbClr val="C00000"/>
                </a:solidFill>
              </a:rPr>
              <a:t>Qatalum</a:t>
            </a:r>
            <a:r>
              <a:rPr lang="en-US" sz="2200" dirty="0">
                <a:solidFill>
                  <a:srgbClr val="C00000"/>
                </a:solidFill>
              </a:rPr>
              <a:t>, QTC, </a:t>
            </a:r>
            <a:r>
              <a:rPr lang="en-US" sz="2200" dirty="0" smtClean="0">
                <a:solidFill>
                  <a:srgbClr val="C00000"/>
                </a:solidFill>
              </a:rPr>
              <a:t>ATCC</a:t>
            </a:r>
            <a:r>
              <a:rPr lang="en-US" sz="2200" dirty="0">
                <a:solidFill>
                  <a:srgbClr val="C00000"/>
                </a:solidFill>
              </a:rPr>
              <a:t>.</a:t>
            </a:r>
          </a:p>
          <a:p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Need Statement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2946805"/>
            <a:ext cx="10058400" cy="182164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2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3421065" y="804533"/>
            <a:ext cx="1855470" cy="7912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Raspberry PI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1955800" y="1245370"/>
            <a:ext cx="1371072" cy="86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58750" y="131574"/>
            <a:ext cx="2146568" cy="2701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Input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1-Oil Temp Sensor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2- Speed Sensor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3- RPM Sensor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4- Engine Bay Temp Sensor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5- Flow Meter Sensor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6- Tire Pressure Sensors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5344732" y="1192849"/>
            <a:ext cx="1323355" cy="8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693384" y="590538"/>
            <a:ext cx="1178773" cy="1481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Output: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LCD Screen displaying readings by sensors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3266652" y="1573597"/>
            <a:ext cx="485729" cy="828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2218918" y="2289492"/>
            <a:ext cx="1371600" cy="1146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Convertor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V/5V 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DC/DC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3338241" y="3318131"/>
            <a:ext cx="499443" cy="440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827780" y="3435667"/>
            <a:ext cx="2186654" cy="838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Lithium Battery (DC)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Volts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Ampere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3301878" y="4223270"/>
            <a:ext cx="567980" cy="587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090693" y="4690427"/>
            <a:ext cx="1521460" cy="1173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Convertor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V/12V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DC/DC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643690" y="5277166"/>
            <a:ext cx="647217" cy="4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4322445" y="4895214"/>
            <a:ext cx="2286000" cy="7639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Fuse Box (Protection)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6668087" y="5277166"/>
            <a:ext cx="411882" cy="7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139611" y="4562791"/>
            <a:ext cx="5000625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Switches: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Brake Light	</a:t>
            </a:r>
            <a:r>
              <a:rPr lang="en-US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Lights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   </a:t>
            </a:r>
            <a:r>
              <a:rPr lang="en-US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Indication 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Lights	</a:t>
            </a:r>
            <a:r>
              <a:rPr lang="en-US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On/Off Switch    </a:t>
            </a: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55" name="Rectangle 6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8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Design implemented.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1" y="1804171"/>
            <a:ext cx="4068733" cy="443068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Circuit Design.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US" sz="3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Car chassis and Body.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Car Schematic Design.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Car Wiring Layout.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4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86" y="1304124"/>
            <a:ext cx="5201481" cy="3301224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660" y="1431219"/>
            <a:ext cx="4576469" cy="304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3" name="Table 20"/>
          <p:cNvGraphicFramePr/>
          <p:nvPr>
            <p:extLst>
              <p:ext uri="{D42A27DB-BD31-4B8C-83A1-F6EECF244321}">
                <p14:modId xmlns:p14="http://schemas.microsoft.com/office/powerpoint/2010/main" val="3407851459"/>
              </p:ext>
            </p:extLst>
          </p:nvPr>
        </p:nvGraphicFramePr>
        <p:xfrm>
          <a:off x="2524259" y="334851"/>
          <a:ext cx="6569834" cy="2779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2897">
                  <a:extLst>
                    <a:ext uri="{9D8B030D-6E8A-4147-A177-3AD203B41FA5}">
                      <a16:colId xmlns="" xmlns:a16="http://schemas.microsoft.com/office/drawing/2014/main" val="395850305"/>
                    </a:ext>
                  </a:extLst>
                </a:gridCol>
                <a:gridCol w="1560693">
                  <a:extLst>
                    <a:ext uri="{9D8B030D-6E8A-4147-A177-3AD203B41FA5}">
                      <a16:colId xmlns="" xmlns:a16="http://schemas.microsoft.com/office/drawing/2014/main" val="39316594"/>
                    </a:ext>
                  </a:extLst>
                </a:gridCol>
                <a:gridCol w="942897">
                  <a:extLst>
                    <a:ext uri="{9D8B030D-6E8A-4147-A177-3AD203B41FA5}">
                      <a16:colId xmlns="" xmlns:a16="http://schemas.microsoft.com/office/drawing/2014/main" val="2490871267"/>
                    </a:ext>
                  </a:extLst>
                </a:gridCol>
                <a:gridCol w="1237553">
                  <a:extLst>
                    <a:ext uri="{9D8B030D-6E8A-4147-A177-3AD203B41FA5}">
                      <a16:colId xmlns="" xmlns:a16="http://schemas.microsoft.com/office/drawing/2014/main" val="3337168380"/>
                    </a:ext>
                  </a:extLst>
                </a:gridCol>
                <a:gridCol w="942897">
                  <a:extLst>
                    <a:ext uri="{9D8B030D-6E8A-4147-A177-3AD203B41FA5}">
                      <a16:colId xmlns="" xmlns:a16="http://schemas.microsoft.com/office/drawing/2014/main" val="877223676"/>
                    </a:ext>
                  </a:extLst>
                </a:gridCol>
                <a:gridCol w="942897">
                  <a:extLst>
                    <a:ext uri="{9D8B030D-6E8A-4147-A177-3AD203B41FA5}">
                      <a16:colId xmlns="" xmlns:a16="http://schemas.microsoft.com/office/drawing/2014/main" val="4091442766"/>
                    </a:ext>
                  </a:extLst>
                </a:gridCol>
              </a:tblGrid>
              <a:tr h="403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Engine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Weight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L48N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L70N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L100N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633892840"/>
                  </a:ext>
                </a:extLst>
              </a:tr>
              <a:tr h="396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A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b="1" dirty="0">
                          <a:effectLst/>
                        </a:rPr>
                        <a:t>Mass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0.22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</a:rPr>
                        <a:t>42.23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332C2C"/>
                          </a:solidFill>
                          <a:effectLst/>
                        </a:rPr>
                        <a:t>32.96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25.26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2343866407"/>
                  </a:ext>
                </a:extLst>
              </a:tr>
              <a:tr h="396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B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b="1" dirty="0">
                          <a:effectLst/>
                        </a:rPr>
                        <a:t>Cost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0.11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</a:rPr>
                        <a:t>38.58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34.72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26.71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453238601"/>
                  </a:ext>
                </a:extLst>
              </a:tr>
              <a:tr h="396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C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b="1" dirty="0">
                          <a:effectLst/>
                        </a:rPr>
                        <a:t>Power Output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0.33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18.87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34.91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</a:rPr>
                        <a:t>44.81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4278248933"/>
                  </a:ext>
                </a:extLst>
              </a:tr>
              <a:tr h="396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D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b="1" dirty="0">
                          <a:effectLst/>
                        </a:rPr>
                        <a:t>Size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332C2C"/>
                          </a:solidFill>
                          <a:effectLst/>
                        </a:rPr>
                        <a:t>0.11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</a:rPr>
                        <a:t>44.05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31.90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24.05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3327556253"/>
                  </a:ext>
                </a:extLst>
              </a:tr>
              <a:tr h="396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E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b="1" dirty="0">
                          <a:effectLst/>
                        </a:rPr>
                        <a:t>Reliability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0.22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33.33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33.33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33.33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486042080"/>
                  </a:ext>
                </a:extLst>
              </a:tr>
              <a:tr h="396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Total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32.26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</a:rPr>
                        <a:t>33.77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33.60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281711430"/>
                  </a:ext>
                </a:extLst>
              </a:tr>
            </a:tbl>
          </a:graphicData>
        </a:graphic>
      </p:graphicFrame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039107"/>
              </p:ext>
            </p:extLst>
          </p:nvPr>
        </p:nvGraphicFramePr>
        <p:xfrm>
          <a:off x="1825402" y="3554570"/>
          <a:ext cx="8075056" cy="2478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4096">
                  <a:extLst>
                    <a:ext uri="{9D8B030D-6E8A-4147-A177-3AD203B41FA5}">
                      <a16:colId xmlns="" xmlns:a16="http://schemas.microsoft.com/office/drawing/2014/main" val="1472632234"/>
                    </a:ext>
                  </a:extLst>
                </a:gridCol>
                <a:gridCol w="1238788">
                  <a:extLst>
                    <a:ext uri="{9D8B030D-6E8A-4147-A177-3AD203B41FA5}">
                      <a16:colId xmlns="" xmlns:a16="http://schemas.microsoft.com/office/drawing/2014/main" val="3906816069"/>
                    </a:ext>
                  </a:extLst>
                </a:gridCol>
                <a:gridCol w="734096">
                  <a:extLst>
                    <a:ext uri="{9D8B030D-6E8A-4147-A177-3AD203B41FA5}">
                      <a16:colId xmlns="" xmlns:a16="http://schemas.microsoft.com/office/drawing/2014/main" val="2735966969"/>
                    </a:ext>
                  </a:extLst>
                </a:gridCol>
                <a:gridCol w="963502">
                  <a:extLst>
                    <a:ext uri="{9D8B030D-6E8A-4147-A177-3AD203B41FA5}">
                      <a16:colId xmlns="" xmlns:a16="http://schemas.microsoft.com/office/drawing/2014/main" val="4251816255"/>
                    </a:ext>
                  </a:extLst>
                </a:gridCol>
                <a:gridCol w="734096">
                  <a:extLst>
                    <a:ext uri="{9D8B030D-6E8A-4147-A177-3AD203B41FA5}">
                      <a16:colId xmlns="" xmlns:a16="http://schemas.microsoft.com/office/drawing/2014/main" val="2482514642"/>
                    </a:ext>
                  </a:extLst>
                </a:gridCol>
                <a:gridCol w="734096">
                  <a:extLst>
                    <a:ext uri="{9D8B030D-6E8A-4147-A177-3AD203B41FA5}">
                      <a16:colId xmlns="" xmlns:a16="http://schemas.microsoft.com/office/drawing/2014/main" val="1391096400"/>
                    </a:ext>
                  </a:extLst>
                </a:gridCol>
                <a:gridCol w="734096">
                  <a:extLst>
                    <a:ext uri="{9D8B030D-6E8A-4147-A177-3AD203B41FA5}">
                      <a16:colId xmlns="" xmlns:a16="http://schemas.microsoft.com/office/drawing/2014/main" val="36437210"/>
                    </a:ext>
                  </a:extLst>
                </a:gridCol>
                <a:gridCol w="734096">
                  <a:extLst>
                    <a:ext uri="{9D8B030D-6E8A-4147-A177-3AD203B41FA5}">
                      <a16:colId xmlns="" xmlns:a16="http://schemas.microsoft.com/office/drawing/2014/main" val="4005021122"/>
                    </a:ext>
                  </a:extLst>
                </a:gridCol>
                <a:gridCol w="850006">
                  <a:extLst>
                    <a:ext uri="{9D8B030D-6E8A-4147-A177-3AD203B41FA5}">
                      <a16:colId xmlns="" xmlns:a16="http://schemas.microsoft.com/office/drawing/2014/main" val="552886683"/>
                    </a:ext>
                  </a:extLst>
                </a:gridCol>
                <a:gridCol w="618184">
                  <a:extLst>
                    <a:ext uri="{9D8B030D-6E8A-4147-A177-3AD203B41FA5}">
                      <a16:colId xmlns="" xmlns:a16="http://schemas.microsoft.com/office/drawing/2014/main" val="2874253741"/>
                    </a:ext>
                  </a:extLst>
                </a:gridCol>
              </a:tblGrid>
              <a:tr h="386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Engine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A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B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C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D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E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Total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Weight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Rank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77523005"/>
                  </a:ext>
                </a:extLst>
              </a:tr>
              <a:tr h="3633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A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b="1" dirty="0">
                          <a:effectLst/>
                        </a:rPr>
                        <a:t>Mass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/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0.22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3841239320"/>
                  </a:ext>
                </a:extLst>
              </a:tr>
              <a:tr h="3512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B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b="1" dirty="0">
                          <a:effectLst/>
                        </a:rPr>
                        <a:t>Cost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/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0.11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3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37134323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C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b="1" dirty="0">
                          <a:effectLst/>
                        </a:rPr>
                        <a:t>Power Output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/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0.33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2139521846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D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b="1" dirty="0">
                          <a:effectLst/>
                        </a:rPr>
                        <a:t>Size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/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0.11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3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284557132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E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b="1" dirty="0">
                          <a:effectLst/>
                        </a:rPr>
                        <a:t>Reliability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/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0.22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46456413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Total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2195166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5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1795</TotalTime>
  <Words>495</Words>
  <Application>Microsoft Office PowerPoint</Application>
  <PresentationFormat>Widescreen</PresentationFormat>
  <Paragraphs>315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Times New Roman</vt:lpstr>
      <vt:lpstr>Wingdings</vt:lpstr>
      <vt:lpstr>Retrospect</vt:lpstr>
      <vt:lpstr>Shell Eco Marathon</vt:lpstr>
      <vt:lpstr>SEM TEAM</vt:lpstr>
      <vt:lpstr>SEM Singapore Updates/Information</vt:lpstr>
      <vt:lpstr>Need Statement </vt:lpstr>
      <vt:lpstr>PowerPoint Presentation</vt:lpstr>
      <vt:lpstr>Design implemented.</vt:lpstr>
      <vt:lpstr>Circuit Design.</vt:lpstr>
      <vt:lpstr>PowerPoint Presentation</vt:lpstr>
      <vt:lpstr>PowerPoint Presentation</vt:lpstr>
      <vt:lpstr>PowerPoint Presentation</vt:lpstr>
      <vt:lpstr>Final Chosen Concepts.</vt:lpstr>
      <vt:lpstr>TIMELINE</vt:lpstr>
      <vt:lpstr>Conclusion and Discussion</vt:lpstr>
      <vt:lpstr>PowerPoint Presentation</vt:lpstr>
      <vt:lpstr>References: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Shell Eco Marathon</dc:title>
  <dc:creator>user</dc:creator>
  <cp:lastModifiedBy>user</cp:lastModifiedBy>
  <cp:revision>39</cp:revision>
  <dcterms:created xsi:type="dcterms:W3CDTF">2016-09-16T12:04:52Z</dcterms:created>
  <dcterms:modified xsi:type="dcterms:W3CDTF">2016-12-09T11:32:02Z</dcterms:modified>
</cp:coreProperties>
</file>